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91" r:id="rId2"/>
    <p:sldId id="293" r:id="rId3"/>
    <p:sldId id="294" r:id="rId4"/>
    <p:sldId id="295" r:id="rId5"/>
    <p:sldId id="296" r:id="rId6"/>
    <p:sldId id="29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B857"/>
    <a:srgbClr val="FFFF00"/>
    <a:srgbClr val="4CDEF2"/>
    <a:srgbClr val="99FF33"/>
    <a:srgbClr val="FF66FF"/>
    <a:srgbClr val="FF66CC"/>
    <a:srgbClr val="FF33CC"/>
    <a:srgbClr val="FF6699"/>
    <a:srgbClr val="FFFF66"/>
    <a:srgbClr val="10C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10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8A3E9-25C1-498A-8E51-4FEF8159FF2C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6EBE8-6D38-4A62-BB11-0762BD97F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59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 dir="d"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26492" y="3356992"/>
            <a:ext cx="6880410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/>
              <a:t>SKLOŇOVÁNÍ CIZÍCH JMEN VLASTNÍCH</a:t>
            </a:r>
          </a:p>
        </p:txBody>
      </p:sp>
    </p:spTree>
    <p:extLst>
      <p:ext uri="{BB962C8B-B14F-4D97-AF65-F5344CB8AC3E}">
        <p14:creationId xmlns:p14="http://schemas.microsoft.com/office/powerpoint/2010/main" val="305859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/>
              <a:t>SKLOŇOVÁNÍ CIZÍCH JMEN VLASTNÍCH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cs-CZ" b="1" dirty="0"/>
              <a:t>  </a:t>
            </a:r>
            <a:r>
              <a:rPr lang="cs-CZ" sz="2600" b="1" dirty="0"/>
              <a:t>jako jména domácí:</a:t>
            </a:r>
          </a:p>
          <a:p>
            <a:pPr marL="109728" indent="0">
              <a:buNone/>
            </a:pPr>
            <a:r>
              <a:rPr lang="cs-CZ" sz="2600" dirty="0"/>
              <a:t>     Puškin, -a (jako vzor </a:t>
            </a:r>
            <a:r>
              <a:rPr lang="cs-CZ" sz="2600" b="1" dirty="0"/>
              <a:t>PÁN</a:t>
            </a:r>
            <a:r>
              <a:rPr lang="cs-CZ" sz="2600" dirty="0"/>
              <a:t>)</a:t>
            </a:r>
          </a:p>
          <a:p>
            <a:pPr marL="109728" indent="0">
              <a:buNone/>
            </a:pPr>
            <a:r>
              <a:rPr lang="cs-CZ" sz="2600" dirty="0"/>
              <a:t>     Charles -e (jako vzor </a:t>
            </a:r>
            <a:r>
              <a:rPr lang="cs-CZ" sz="2600" b="1" dirty="0"/>
              <a:t>MUŽ</a:t>
            </a:r>
            <a:r>
              <a:rPr lang="cs-CZ" sz="2600" dirty="0"/>
              <a:t>)</a:t>
            </a:r>
          </a:p>
          <a:p>
            <a:pPr marL="109728" indent="0">
              <a:buNone/>
            </a:pPr>
            <a:r>
              <a:rPr lang="cs-CZ" sz="2600" dirty="0"/>
              <a:t>     Tokio, -a (jako vzor </a:t>
            </a:r>
            <a:r>
              <a:rPr lang="cs-CZ" sz="2600" b="1" dirty="0"/>
              <a:t>MĚSTO</a:t>
            </a:r>
            <a:r>
              <a:rPr lang="cs-CZ" sz="2600" dirty="0"/>
              <a:t>)</a:t>
            </a:r>
          </a:p>
          <a:p>
            <a:pPr marL="109728" indent="0">
              <a:buNone/>
            </a:pPr>
            <a:r>
              <a:rPr lang="cs-CZ" sz="2600" dirty="0"/>
              <a:t>     Varšava, -y (jako vzor </a:t>
            </a:r>
            <a:r>
              <a:rPr lang="cs-CZ" sz="2600" b="1" dirty="0"/>
              <a:t>ŽENA</a:t>
            </a:r>
            <a:r>
              <a:rPr lang="cs-CZ" sz="2600" dirty="0"/>
              <a:t>)</a:t>
            </a:r>
          </a:p>
          <a:p>
            <a:pPr marL="109728" indent="0">
              <a:buNone/>
            </a:pPr>
            <a:r>
              <a:rPr lang="cs-CZ" sz="2600" dirty="0"/>
              <a:t>     Sofie, -e (jako vzor </a:t>
            </a:r>
            <a:r>
              <a:rPr lang="cs-CZ" sz="2600" b="1" dirty="0"/>
              <a:t>RŮŽE</a:t>
            </a:r>
            <a:r>
              <a:rPr lang="cs-CZ" sz="2600" dirty="0"/>
              <a:t>)</a:t>
            </a:r>
          </a:p>
          <a:p>
            <a:pPr marL="109728" indent="0">
              <a:buNone/>
            </a:pPr>
            <a:endParaRPr lang="cs-CZ" sz="2600" dirty="0"/>
          </a:p>
          <a:p>
            <a:r>
              <a:rPr lang="cs-CZ" sz="2600" b="1" dirty="0"/>
              <a:t>  skloňování zvláštní:</a:t>
            </a:r>
          </a:p>
          <a:p>
            <a:pPr marL="109728" indent="0">
              <a:buNone/>
            </a:pPr>
            <a:r>
              <a:rPr lang="cs-CZ" sz="2600" dirty="0"/>
              <a:t>     hlavně u jmen ruských, německých, italských,</a:t>
            </a:r>
          </a:p>
          <a:p>
            <a:pPr marL="109728" indent="0">
              <a:buNone/>
            </a:pPr>
            <a:r>
              <a:rPr lang="cs-CZ" sz="2600" dirty="0"/>
              <a:t>     řeckých a latinských</a:t>
            </a:r>
          </a:p>
        </p:txBody>
      </p:sp>
    </p:spTree>
    <p:extLst>
      <p:ext uri="{BB962C8B-B14F-4D97-AF65-F5344CB8AC3E}">
        <p14:creationId xmlns:p14="http://schemas.microsoft.com/office/powerpoint/2010/main" val="87165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/>
              <a:t>SKLOŇOVÁNÍ CIZÍCH JMEN VLASTNÍCH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cs-CZ" sz="2600" b="1" dirty="0"/>
              <a:t>slovanská jména (původem přídavná jména):</a:t>
            </a:r>
          </a:p>
          <a:p>
            <a:pPr marL="109728" indent="0">
              <a:buNone/>
            </a:pPr>
            <a:r>
              <a:rPr lang="cs-CZ" sz="2600" dirty="0"/>
              <a:t>   jako česká </a:t>
            </a:r>
            <a:r>
              <a:rPr lang="cs-CZ" sz="2600" b="1" dirty="0"/>
              <a:t>přídavná jména</a:t>
            </a:r>
          </a:p>
          <a:p>
            <a:pPr marL="109728" indent="0">
              <a:buNone/>
            </a:pPr>
            <a:r>
              <a:rPr lang="cs-CZ" sz="2600" dirty="0"/>
              <a:t>   Tolstoj – 2.p. Tolstého, 3.p. Tolstému</a:t>
            </a:r>
          </a:p>
          <a:p>
            <a:pPr marL="109728" indent="0">
              <a:buNone/>
            </a:pPr>
            <a:r>
              <a:rPr lang="cs-CZ" sz="2600" dirty="0"/>
              <a:t>   Gorkij – 2.p. Gorkého, 3.p. Gorkému</a:t>
            </a:r>
          </a:p>
          <a:p>
            <a:pPr marL="109728" indent="0">
              <a:buNone/>
            </a:pPr>
            <a:endParaRPr lang="cs-CZ" sz="2600" dirty="0"/>
          </a:p>
          <a:p>
            <a:r>
              <a:rPr lang="cs-CZ" sz="2600" b="1" dirty="0"/>
              <a:t>jména zakončená na –o:</a:t>
            </a:r>
          </a:p>
          <a:p>
            <a:pPr marL="109728" indent="0">
              <a:buNone/>
            </a:pPr>
            <a:r>
              <a:rPr lang="cs-CZ" sz="2600" dirty="0"/>
              <a:t>   jako </a:t>
            </a:r>
            <a:r>
              <a:rPr lang="cs-CZ" sz="2600" b="1" dirty="0"/>
              <a:t>vzor PÁN</a:t>
            </a:r>
          </a:p>
          <a:p>
            <a:pPr marL="109728" indent="0">
              <a:buNone/>
            </a:pPr>
            <a:r>
              <a:rPr lang="cs-CZ" sz="2600" dirty="0"/>
              <a:t>   Ševčenko – 2.p. Ševčenka</a:t>
            </a:r>
          </a:p>
          <a:p>
            <a:pPr marL="109728" indent="0">
              <a:buNone/>
            </a:pPr>
            <a:r>
              <a:rPr lang="cs-CZ" sz="2600" dirty="0"/>
              <a:t>   </a:t>
            </a:r>
            <a:r>
              <a:rPr lang="cs-CZ" sz="2600" dirty="0" err="1"/>
              <a:t>Pljuščenko</a:t>
            </a:r>
            <a:r>
              <a:rPr lang="cs-CZ" sz="2600" dirty="0"/>
              <a:t> – 2.p. </a:t>
            </a:r>
            <a:r>
              <a:rPr lang="cs-CZ" sz="2600" dirty="0" err="1"/>
              <a:t>Pljuščenka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18132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/>
              <a:t>SKLOŇOVÁNÍ CIZÍCH JMEN VLASTNÍCH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49424"/>
            <a:ext cx="8568952" cy="4325112"/>
          </a:xfrm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cs-CZ" sz="2600" b="1" dirty="0"/>
              <a:t>obecně známá jména zakončená na –e:</a:t>
            </a:r>
          </a:p>
          <a:p>
            <a:pPr marL="109728" indent="0">
              <a:buNone/>
            </a:pPr>
            <a:r>
              <a:rPr lang="cs-CZ" sz="2600" dirty="0"/>
              <a:t>   jako </a:t>
            </a:r>
            <a:r>
              <a:rPr lang="cs-CZ" sz="2600" b="1" dirty="0"/>
              <a:t>vzor PÁN </a:t>
            </a:r>
            <a:r>
              <a:rPr lang="cs-CZ" sz="2600" dirty="0"/>
              <a:t>+ podle </a:t>
            </a:r>
            <a:r>
              <a:rPr lang="cs-CZ" sz="2600" b="1" dirty="0"/>
              <a:t>zájmena TEN </a:t>
            </a:r>
            <a:r>
              <a:rPr lang="cs-CZ" sz="2600" dirty="0"/>
              <a:t>(-ho, -mu)</a:t>
            </a:r>
          </a:p>
          <a:p>
            <a:pPr marL="109728" indent="0">
              <a:buNone/>
            </a:pPr>
            <a:r>
              <a:rPr lang="cs-CZ" sz="2600" dirty="0"/>
              <a:t>   Goethe – 2.p. Goetha i </a:t>
            </a:r>
            <a:r>
              <a:rPr lang="cs-CZ" sz="2600" dirty="0" err="1"/>
              <a:t>Goetheho</a:t>
            </a:r>
            <a:endParaRPr lang="cs-CZ" sz="2600" dirty="0"/>
          </a:p>
          <a:p>
            <a:pPr marL="109728" indent="0">
              <a:buNone/>
            </a:pPr>
            <a:r>
              <a:rPr lang="cs-CZ" sz="2600" dirty="0"/>
              <a:t>   </a:t>
            </a:r>
            <a:r>
              <a:rPr lang="cs-CZ" sz="2600" dirty="0" err="1"/>
              <a:t>Heine</a:t>
            </a:r>
            <a:r>
              <a:rPr lang="cs-CZ" sz="2600" dirty="0"/>
              <a:t> – 2.p. </a:t>
            </a:r>
            <a:r>
              <a:rPr lang="cs-CZ" sz="2600" dirty="0" err="1"/>
              <a:t>Heina</a:t>
            </a:r>
            <a:r>
              <a:rPr lang="cs-CZ" sz="2600" dirty="0"/>
              <a:t> i </a:t>
            </a:r>
            <a:r>
              <a:rPr lang="cs-CZ" sz="2600" dirty="0" err="1"/>
              <a:t>Heineho</a:t>
            </a:r>
            <a:endParaRPr lang="cs-CZ" sz="2600" dirty="0"/>
          </a:p>
          <a:p>
            <a:pPr marL="109728" indent="0">
              <a:buNone/>
            </a:pPr>
            <a:endParaRPr lang="cs-CZ" sz="2600" dirty="0"/>
          </a:p>
          <a:p>
            <a:r>
              <a:rPr lang="cs-CZ" sz="2600" b="1" dirty="0"/>
              <a:t>méně známá jména zakončená na –e </a:t>
            </a:r>
          </a:p>
          <a:p>
            <a:pPr marL="109728" indent="0">
              <a:buNone/>
            </a:pPr>
            <a:r>
              <a:rPr lang="cs-CZ" sz="2600" b="1" dirty="0"/>
              <a:t>   + neslovanská jména zakončená na –i:</a:t>
            </a:r>
          </a:p>
          <a:p>
            <a:pPr marL="109728" indent="0">
              <a:buNone/>
            </a:pPr>
            <a:r>
              <a:rPr lang="cs-CZ" sz="2600" dirty="0"/>
              <a:t>    jako </a:t>
            </a:r>
            <a:r>
              <a:rPr lang="cs-CZ" sz="2600" b="1" dirty="0"/>
              <a:t>zájmeno TEN</a:t>
            </a:r>
          </a:p>
          <a:p>
            <a:pPr marL="109728" indent="0">
              <a:buNone/>
            </a:pPr>
            <a:r>
              <a:rPr lang="cs-CZ" sz="2600" dirty="0"/>
              <a:t>    Schulze – 2.p. </a:t>
            </a:r>
            <a:r>
              <a:rPr lang="cs-CZ" sz="2600" dirty="0" err="1"/>
              <a:t>Schulzeho</a:t>
            </a:r>
            <a:r>
              <a:rPr lang="cs-CZ" sz="2600" dirty="0"/>
              <a:t>, 3.p. </a:t>
            </a:r>
            <a:r>
              <a:rPr lang="cs-CZ" sz="2600" dirty="0" err="1"/>
              <a:t>Schulzemu</a:t>
            </a:r>
            <a:endParaRPr lang="cs-CZ" sz="2600" dirty="0"/>
          </a:p>
          <a:p>
            <a:pPr marL="109728" indent="0">
              <a:buNone/>
            </a:pPr>
            <a:r>
              <a:rPr lang="cs-CZ" sz="2600" dirty="0"/>
              <a:t>    Goldoni – 2.p. Goldoniho, 3.p. Goldonimu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919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/>
              <a:t>SKLOŇOVÁNÍ CIZÍCH JMEN VLASTNÍCH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49424"/>
            <a:ext cx="8568952" cy="4325112"/>
          </a:xfrm>
          <a:ln w="2857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cs-CZ" sz="2400" b="1" dirty="0"/>
              <a:t>řecká a latinská jména zakončená na –os, -es, -</a:t>
            </a:r>
            <a:r>
              <a:rPr lang="cs-CZ" sz="2400" b="1" dirty="0" err="1"/>
              <a:t>us</a:t>
            </a:r>
            <a:r>
              <a:rPr lang="cs-CZ" sz="2400" b="1" dirty="0"/>
              <a:t>, -as:</a:t>
            </a:r>
          </a:p>
          <a:p>
            <a:pPr marL="109728" indent="0">
              <a:buNone/>
            </a:pPr>
            <a:r>
              <a:rPr lang="cs-CZ" sz="2400" b="1" dirty="0"/>
              <a:t>    </a:t>
            </a:r>
            <a:r>
              <a:rPr lang="cs-CZ" sz="2400" dirty="0"/>
              <a:t>jako vzor </a:t>
            </a:r>
            <a:r>
              <a:rPr lang="cs-CZ" sz="2400" b="1" dirty="0"/>
              <a:t>PÁN</a:t>
            </a:r>
          </a:p>
          <a:p>
            <a:pPr marL="109728" indent="0">
              <a:buNone/>
            </a:pPr>
            <a:r>
              <a:rPr lang="cs-CZ" sz="2400" b="1" dirty="0"/>
              <a:t>    </a:t>
            </a:r>
            <a:r>
              <a:rPr lang="cs-CZ" sz="2400" dirty="0"/>
              <a:t>zakončení –os, -es, -</a:t>
            </a:r>
            <a:r>
              <a:rPr lang="cs-CZ" sz="2400" dirty="0" err="1"/>
              <a:t>us</a:t>
            </a:r>
            <a:r>
              <a:rPr lang="cs-CZ" sz="2400" dirty="0"/>
              <a:t>, -as se odsouvá</a:t>
            </a:r>
          </a:p>
          <a:p>
            <a:pPr marL="109728" indent="0">
              <a:buNone/>
            </a:pPr>
            <a:r>
              <a:rPr lang="cs-CZ" sz="2400" b="1" dirty="0"/>
              <a:t>    </a:t>
            </a:r>
            <a:r>
              <a:rPr lang="cs-CZ" sz="2400" dirty="0"/>
              <a:t>Sofokles – 2.p. Sofokla</a:t>
            </a:r>
          </a:p>
          <a:p>
            <a:pPr marL="109728" indent="0">
              <a:buNone/>
            </a:pPr>
            <a:r>
              <a:rPr lang="cs-CZ" sz="2400" b="1" dirty="0"/>
              <a:t>    </a:t>
            </a:r>
            <a:r>
              <a:rPr lang="cs-CZ" sz="2400" dirty="0" err="1"/>
              <a:t>Aischylos</a:t>
            </a:r>
            <a:r>
              <a:rPr lang="cs-CZ" sz="2400" dirty="0"/>
              <a:t> – 2.p. </a:t>
            </a:r>
            <a:r>
              <a:rPr lang="cs-CZ" sz="2400" dirty="0" err="1"/>
              <a:t>Aischyla</a:t>
            </a:r>
            <a:endParaRPr lang="cs-CZ" sz="2400" dirty="0"/>
          </a:p>
          <a:p>
            <a:pPr marL="109728" indent="0">
              <a:buNone/>
            </a:pPr>
            <a:endParaRPr lang="cs-CZ" sz="2400" b="1" dirty="0"/>
          </a:p>
          <a:p>
            <a:r>
              <a:rPr lang="cs-CZ" sz="2400" b="1" dirty="0"/>
              <a:t>některá řecká a latinská jména:</a:t>
            </a:r>
          </a:p>
          <a:p>
            <a:pPr marL="109728" indent="0">
              <a:buNone/>
            </a:pPr>
            <a:r>
              <a:rPr lang="cs-CZ" sz="2400" dirty="0"/>
              <a:t>    kmen se rozšiřuje o –n-, -d-</a:t>
            </a:r>
          </a:p>
          <a:p>
            <a:pPr marL="109728" indent="0">
              <a:buNone/>
            </a:pPr>
            <a:r>
              <a:rPr lang="cs-CZ" sz="2400" dirty="0"/>
              <a:t>    Cicero – 2.p. Cicerona</a:t>
            </a:r>
          </a:p>
          <a:p>
            <a:pPr marL="109728" indent="0">
              <a:buNone/>
            </a:pPr>
            <a:r>
              <a:rPr lang="cs-CZ" sz="2400" dirty="0"/>
              <a:t>    Paris – 2.p. Parida i Parise</a:t>
            </a:r>
          </a:p>
          <a:p>
            <a:pPr marL="109728" indent="0">
              <a:buNone/>
            </a:pPr>
            <a:r>
              <a:rPr lang="cs-CZ" sz="2400" dirty="0"/>
              <a:t>    Mars – 2.p. Marta</a:t>
            </a:r>
          </a:p>
        </p:txBody>
      </p:sp>
    </p:spTree>
    <p:extLst>
      <p:ext uri="{BB962C8B-B14F-4D97-AF65-F5344CB8AC3E}">
        <p14:creationId xmlns:p14="http://schemas.microsoft.com/office/powerpoint/2010/main" val="147201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cs-CZ" sz="3600" b="1" dirty="0"/>
              <a:t>SKLOŇOVÁNÍ CIZÍCH VLASTNÍCH JMEN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 b="1" dirty="0"/>
              <a:t>cizí jména zakončená –</a:t>
            </a:r>
            <a:r>
              <a:rPr lang="cs-CZ" sz="2400" b="1" dirty="0" err="1"/>
              <a:t>ea</a:t>
            </a:r>
            <a:r>
              <a:rPr lang="cs-CZ" sz="2400" b="1" dirty="0"/>
              <a:t>:</a:t>
            </a:r>
          </a:p>
          <a:p>
            <a:pPr marL="109728" indent="0">
              <a:buNone/>
            </a:pPr>
            <a:r>
              <a:rPr lang="cs-CZ" sz="2400" dirty="0"/>
              <a:t>    jako </a:t>
            </a:r>
            <a:r>
              <a:rPr lang="cs-CZ" sz="2400" b="1" dirty="0"/>
              <a:t>podstatné jméno IDEA</a:t>
            </a:r>
          </a:p>
          <a:p>
            <a:pPr marL="109728" indent="0">
              <a:buNone/>
            </a:pPr>
            <a:r>
              <a:rPr lang="cs-CZ" sz="2400" dirty="0"/>
              <a:t>    Korea – 2.p. Koreje i Korey</a:t>
            </a:r>
          </a:p>
          <a:p>
            <a:pPr marL="109728" indent="0">
              <a:buNone/>
            </a:pPr>
            <a:r>
              <a:rPr lang="cs-CZ" sz="2400" dirty="0"/>
              <a:t>    Guinea – 2.p. Guineje i Guiney</a:t>
            </a:r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endParaRPr lang="cs-CZ" sz="2400" dirty="0"/>
          </a:p>
          <a:p>
            <a:r>
              <a:rPr lang="cs-CZ" sz="2400" b="1" dirty="0"/>
              <a:t>některá cizí jména se neskloňují:</a:t>
            </a:r>
          </a:p>
          <a:p>
            <a:pPr marL="109728" indent="0">
              <a:buNone/>
            </a:pPr>
            <a:r>
              <a:rPr lang="cs-CZ" sz="2400" dirty="0"/>
              <a:t>    např. Peru, Chile, Tbilisi, Mali, Fidži, Baku, Waterloo,      </a:t>
            </a:r>
          </a:p>
          <a:p>
            <a:pPr marL="109728" indent="0">
              <a:buNone/>
            </a:pPr>
            <a:r>
              <a:rPr lang="cs-CZ" sz="2400" dirty="0"/>
              <a:t>    Mississippi, Korfu, </a:t>
            </a:r>
          </a:p>
        </p:txBody>
      </p:sp>
    </p:spTree>
    <p:extLst>
      <p:ext uri="{BB962C8B-B14F-4D97-AF65-F5344CB8AC3E}">
        <p14:creationId xmlns:p14="http://schemas.microsoft.com/office/powerpoint/2010/main" val="161473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992</TotalTime>
  <Words>406</Words>
  <Application>Microsoft Office PowerPoint</Application>
  <PresentationFormat>Předvádění na obrazovce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Georgia</vt:lpstr>
      <vt:lpstr>Trebuchet MS</vt:lpstr>
      <vt:lpstr>Wingdings 2</vt:lpstr>
      <vt:lpstr>Urbanistický</vt:lpstr>
      <vt:lpstr>Prezentace aplikace PowerPoint</vt:lpstr>
      <vt:lpstr>SKLOŇOVÁNÍ CIZÍCH JMEN VLASTNÍCH</vt:lpstr>
      <vt:lpstr>SKLOŇOVÁNÍ CIZÍCH JMEN VLASTNÍCH</vt:lpstr>
      <vt:lpstr>SKLOŇOVÁNÍ CIZÍCH JMEN VLASTNÍCH</vt:lpstr>
      <vt:lpstr>SKLOŇOVÁNÍ CIZÍCH JMEN VLASTNÍCH</vt:lpstr>
      <vt:lpstr>SKLOŇOVÁNÍ CIZÍCH VLASTNÍCH JMEN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Jarní květiny</dc:title>
  <dc:creator>Eva</dc:creator>
  <cp:lastModifiedBy>Světluše Pospíšilová</cp:lastModifiedBy>
  <cp:revision>203</cp:revision>
  <dcterms:created xsi:type="dcterms:W3CDTF">2012-03-26T21:10:22Z</dcterms:created>
  <dcterms:modified xsi:type="dcterms:W3CDTF">2020-10-25T10:17:36Z</dcterms:modified>
</cp:coreProperties>
</file>